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5" r:id="rId3"/>
    <p:sldId id="261" r:id="rId4"/>
    <p:sldId id="262" r:id="rId5"/>
    <p:sldId id="265" r:id="rId6"/>
    <p:sldId id="302" r:id="rId7"/>
    <p:sldId id="306" r:id="rId8"/>
    <p:sldId id="307" r:id="rId9"/>
    <p:sldId id="309" r:id="rId10"/>
    <p:sldId id="308" r:id="rId11"/>
    <p:sldId id="310" r:id="rId12"/>
    <p:sldId id="304" r:id="rId13"/>
    <p:sldId id="311" r:id="rId14"/>
    <p:sldId id="305" r:id="rId15"/>
    <p:sldId id="266" r:id="rId16"/>
    <p:sldId id="268" r:id="rId17"/>
    <p:sldId id="269" r:id="rId18"/>
    <p:sldId id="312" r:id="rId19"/>
    <p:sldId id="270" r:id="rId20"/>
    <p:sldId id="271" r:id="rId21"/>
    <p:sldId id="272" r:id="rId22"/>
    <p:sldId id="315" r:id="rId23"/>
    <p:sldId id="296" r:id="rId24"/>
    <p:sldId id="314" r:id="rId25"/>
    <p:sldId id="274" r:id="rId26"/>
    <p:sldId id="313" r:id="rId27"/>
    <p:sldId id="277" r:id="rId28"/>
    <p:sldId id="281" r:id="rId29"/>
    <p:sldId id="280" r:id="rId30"/>
    <p:sldId id="318" r:id="rId31"/>
    <p:sldId id="283" r:id="rId32"/>
    <p:sldId id="294" r:id="rId33"/>
    <p:sldId id="284" r:id="rId34"/>
    <p:sldId id="319" r:id="rId35"/>
    <p:sldId id="285" r:id="rId36"/>
    <p:sldId id="293" r:id="rId37"/>
    <p:sldId id="301" r:id="rId38"/>
    <p:sldId id="286" r:id="rId39"/>
    <p:sldId id="320" r:id="rId40"/>
    <p:sldId id="287" r:id="rId41"/>
    <p:sldId id="298" r:id="rId42"/>
    <p:sldId id="276" r:id="rId43"/>
    <p:sldId id="288" r:id="rId44"/>
    <p:sldId id="299" r:id="rId45"/>
    <p:sldId id="316" r:id="rId46"/>
    <p:sldId id="321" r:id="rId47"/>
    <p:sldId id="291" r:id="rId48"/>
    <p:sldId id="322" r:id="rId49"/>
    <p:sldId id="317" r:id="rId50"/>
    <p:sldId id="292" r:id="rId51"/>
    <p:sldId id="29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3"/>
    <p:restoredTop sz="78707"/>
  </p:normalViewPr>
  <p:slideViewPr>
    <p:cSldViewPr snapToGrid="0" snapToObjects="1">
      <p:cViewPr varScale="1">
        <p:scale>
          <a:sx n="99" d="100"/>
          <a:sy n="99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5D774-1415-0846-9C50-1FA0308FCAB4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FFC3D-67FA-5349-91CC-8936F3D88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* in practice, people tend to specify the effect they saw in the literature leading to type M errors </a:t>
            </a:r>
            <a:r>
              <a:rPr lang="mr-IN" sz="1200" dirty="0"/>
              <a:t>–</a:t>
            </a:r>
            <a:r>
              <a:rPr lang="en-US" sz="1200" dirty="0"/>
              <a:t> see </a:t>
            </a:r>
            <a:r>
              <a:rPr lang="en-US" sz="1200" dirty="0" err="1"/>
              <a:t>Gelman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1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9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10 islands in a ring</a:t>
            </a:r>
          </a:p>
          <a:p>
            <a:r>
              <a:rPr lang="en-US" sz="1200" dirty="0"/>
              <a:t>Different population</a:t>
            </a:r>
          </a:p>
          <a:p>
            <a:r>
              <a:rPr lang="en-US" sz="1200" dirty="0"/>
              <a:t>Want to visit them all fairly</a:t>
            </a:r>
          </a:p>
          <a:p>
            <a:endParaRPr lang="en-US" sz="1200" dirty="0"/>
          </a:p>
          <a:p>
            <a:r>
              <a:rPr lang="en-US" sz="1200" dirty="0"/>
              <a:t>Don't like planning!</a:t>
            </a:r>
          </a:p>
          <a:p>
            <a:r>
              <a:rPr lang="en-US" sz="1200" dirty="0"/>
              <a:t>Week by week decision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08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Decide direction by coin flip</a:t>
            </a:r>
          </a:p>
          <a:p>
            <a:pPr lvl="1"/>
            <a:r>
              <a:rPr lang="en-US" sz="1400" dirty="0"/>
              <a:t>Head = clockwise</a:t>
            </a:r>
          </a:p>
          <a:p>
            <a:pPr lvl="1"/>
            <a:r>
              <a:rPr lang="en-US" sz="1400" dirty="0"/>
              <a:t>This is the </a:t>
            </a:r>
            <a:r>
              <a:rPr lang="en-US" sz="1400" i="1" dirty="0"/>
              <a:t>proposal</a:t>
            </a:r>
          </a:p>
          <a:p>
            <a:r>
              <a:rPr lang="en-US" sz="1800" dirty="0"/>
              <a:t>Counts out:</a:t>
            </a:r>
          </a:p>
          <a:p>
            <a:pPr lvl="1"/>
            <a:r>
              <a:rPr lang="en-US" sz="1400" dirty="0"/>
              <a:t>Stones= current island population</a:t>
            </a:r>
          </a:p>
          <a:p>
            <a:pPr lvl="1"/>
            <a:r>
              <a:rPr lang="en-US" sz="1400" dirty="0"/>
              <a:t>Shells = proposal population</a:t>
            </a:r>
          </a:p>
          <a:p>
            <a:r>
              <a:rPr lang="en-US" sz="1800" dirty="0"/>
              <a:t>If shells &gt; stones, move to proposal</a:t>
            </a:r>
          </a:p>
          <a:p>
            <a:r>
              <a:rPr lang="en-US" sz="1800" dirty="0"/>
              <a:t>If shells &lt; stones then</a:t>
            </a:r>
          </a:p>
          <a:p>
            <a:pPr lvl="1"/>
            <a:r>
              <a:rPr lang="en-US" sz="1400" dirty="0"/>
              <a:t>Remove as many stones as we have shells</a:t>
            </a:r>
          </a:p>
          <a:p>
            <a:pPr lvl="1"/>
            <a:r>
              <a:rPr lang="en-US" sz="1400" dirty="0"/>
              <a:t>Put shells + remaining stones in a hat</a:t>
            </a:r>
          </a:p>
          <a:p>
            <a:pPr lvl="1"/>
            <a:r>
              <a:rPr lang="en-US" sz="1400" dirty="0"/>
              <a:t>Pick one; shell = move to proposal</a:t>
            </a:r>
            <a:endParaRPr lang="en-US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600" dirty="0"/>
              <a:t>(This is the Metropolis algorithm)</a:t>
            </a:r>
            <a:endParaRPr lang="en-US" sz="105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8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3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5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true mean and</a:t>
            </a:r>
            <a:r>
              <a:rPr lang="en-US" baseline="0" dirty="0"/>
              <a:t> SD of outcome is .5 and .5, but other parameter values are also possible</a:t>
            </a:r>
            <a:r>
              <a:rPr lang="mr-IN" baseline="0" dirty="0"/>
              <a:t>…</a:t>
            </a:r>
            <a:r>
              <a:rPr lang="en-GB" baseline="0" dirty="0"/>
              <a:t> The likelihood tells us the probability of the data, given the parameter value was true.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3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4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ea typeface="Andale Mono" charset="0"/>
                <a:cs typeface="Andale Mono" charset="0"/>
              </a:rPr>
              <a:t>For lm and </a:t>
            </a:r>
            <a:r>
              <a:rPr lang="en-GB" dirty="0" err="1">
                <a:ea typeface="Andale Mono" charset="0"/>
                <a:cs typeface="Andale Mono" charset="0"/>
              </a:rPr>
              <a:t>aov</a:t>
            </a:r>
            <a:r>
              <a:rPr lang="en-GB" dirty="0">
                <a:ea typeface="Andale Mono" charset="0"/>
                <a:cs typeface="Andale Mono" charset="0"/>
              </a:rPr>
              <a:t> you need to specify a prior for R</a:t>
            </a:r>
            <a:r>
              <a:rPr lang="en-GB" baseline="30000" dirty="0">
                <a:ea typeface="Andale Mono" charset="0"/>
                <a:cs typeface="Andale Mono" charset="0"/>
              </a:rPr>
              <a:t>2</a:t>
            </a:r>
          </a:p>
          <a:p>
            <a:pPr marL="0" indent="0">
              <a:buNone/>
            </a:pPr>
            <a:endParaRPr lang="en-GB" baseline="30000" dirty="0"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GB" dirty="0">
                <a:ea typeface="Andale Mono" charset="0"/>
                <a:cs typeface="Andale Mono" charset="0"/>
              </a:rPr>
              <a:t>Don't overthink it</a:t>
            </a:r>
          </a:p>
          <a:p>
            <a:r>
              <a:rPr lang="en-GB" dirty="0">
                <a:ea typeface="Andale Mono" charset="0"/>
                <a:cs typeface="Andale Mono" charset="0"/>
              </a:rPr>
              <a:t>Great model  = .8</a:t>
            </a:r>
          </a:p>
          <a:p>
            <a:r>
              <a:rPr lang="en-GB" dirty="0">
                <a:ea typeface="Andale Mono" charset="0"/>
                <a:cs typeface="Andale Mono" charset="0"/>
              </a:rPr>
              <a:t>OK model = .5</a:t>
            </a:r>
          </a:p>
          <a:p>
            <a:r>
              <a:rPr lang="en-GB" dirty="0">
                <a:ea typeface="Andale Mono" charset="0"/>
                <a:cs typeface="Andale Mono" charset="0"/>
              </a:rPr>
              <a:t>Bad model = .2</a:t>
            </a:r>
          </a:p>
          <a:p>
            <a:endParaRPr lang="en-US" dirty="0"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>
                <a:ea typeface="Andale Mono" charset="0"/>
                <a:cs typeface="Andale Mono" charset="0"/>
              </a:rPr>
              <a:t>Creates weakly informative normal priors for betas (</a:t>
            </a:r>
            <a:r>
              <a:rPr lang="en-US" dirty="0" err="1">
                <a:ea typeface="Andale Mono" charset="0"/>
                <a:cs typeface="Andale Mono" charset="0"/>
              </a:rPr>
              <a:t>autoscaled</a:t>
            </a:r>
            <a:r>
              <a:rPr lang="en-US" dirty="0"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ea typeface="Andale Mono" charset="0"/>
                <a:cs typeface="Andale Mono" charset="0"/>
              </a:rPr>
              <a:t>This is a good thing. Do you think P(beta = 1e100) == P(beta = 1) ???</a:t>
            </a:r>
          </a:p>
          <a:p>
            <a:pPr marL="0" indent="0">
              <a:buNone/>
            </a:pPr>
            <a:r>
              <a:rPr lang="en-US" dirty="0">
                <a:ea typeface="Andale Mono" charset="0"/>
                <a:cs typeface="Andale Mono" charset="0"/>
              </a:rPr>
              <a:t>If you have sensible amounts of data it won't matter</a:t>
            </a:r>
          </a:p>
          <a:p>
            <a:pPr marL="0" indent="0">
              <a:buNone/>
            </a:pPr>
            <a:r>
              <a:rPr lang="en-US" dirty="0">
                <a:ea typeface="Andale Mono" charset="0"/>
                <a:cs typeface="Andale Mono" charset="0"/>
              </a:rPr>
              <a:t>Sensitivity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4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</a:t>
            </a:r>
            <a:r>
              <a:rPr lang="en-US" baseline="0" dirty="0"/>
              <a:t> check </a:t>
            </a:r>
            <a:r>
              <a:rPr lang="en-US" baseline="0" dirty="0" err="1"/>
              <a:t>n_eff</a:t>
            </a:r>
            <a:r>
              <a:rPr lang="en-US" baseline="0" dirty="0"/>
              <a:t> in summary(</a:t>
            </a:r>
            <a:r>
              <a:rPr lang="en-US" baseline="0" dirty="0" err="1"/>
              <a:t>stanfit</a:t>
            </a:r>
            <a:r>
              <a:rPr lang="en-US" baseline="0" dirty="0"/>
              <a:t>) </a:t>
            </a:r>
          </a:p>
          <a:p>
            <a:endParaRPr lang="en-US" baseline="0" dirty="0"/>
          </a:p>
          <a:p>
            <a:r>
              <a:rPr lang="en-US" baseline="0" dirty="0"/>
              <a:t>Run at least 5000 iterations for inference, from 3 chains, and check </a:t>
            </a:r>
            <a:r>
              <a:rPr lang="en-US" baseline="0" dirty="0" err="1"/>
              <a:t>mcse</a:t>
            </a:r>
            <a:r>
              <a:rPr lang="en-US" baseline="0" dirty="0"/>
              <a:t> error.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4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31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</a:t>
            </a:r>
            <a:r>
              <a:rPr lang="en-US" dirty="0" err="1"/>
              <a:t>posterior_linpredict</a:t>
            </a:r>
            <a:r>
              <a:rPr lang="en-US" dirty="0"/>
              <a:t> is the equivalent within </a:t>
            </a:r>
            <a:r>
              <a:rPr lang="en-US" dirty="0" err="1"/>
              <a:t>rstanarm</a:t>
            </a:r>
            <a:r>
              <a:rPr lang="en-US" dirty="0"/>
              <a:t>, but naming is confusing</a:t>
            </a:r>
            <a:r>
              <a:rPr lang="en-US" baseline="0" dirty="0"/>
              <a:t> and predictions returned as a matrix not a </a:t>
            </a:r>
            <a:r>
              <a:rPr lang="en-US" baseline="0" dirty="0" err="1"/>
              <a:t>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67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51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plot this, we can: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Sample from our priors (i.e. not using</a:t>
            </a:r>
            <a:r>
              <a:rPr lang="en-GB" baseline="0" dirty="0"/>
              <a:t> the data)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Sample from the posterior (</a:t>
            </a:r>
            <a:r>
              <a:rPr lang="en-GB" dirty="0" err="1"/>
              <a:t>ie</a:t>
            </a:r>
            <a:r>
              <a:rPr lang="en-GB" dirty="0"/>
              <a:t>.</a:t>
            </a:r>
            <a:r>
              <a:rPr lang="en-GB" baseline="0" dirty="0"/>
              <a:t> after data has been included)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3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posterior mean minimizes expected loss when the loss function is squared error and the posterior median minimizes expected absolute error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6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discuss this with</a:t>
            </a:r>
            <a:r>
              <a:rPr lang="en-US" baseline="0" dirty="0"/>
              <a:t> patients</a:t>
            </a:r>
            <a:r>
              <a:rPr lang="mr-IN" baseline="0" dirty="0"/>
              <a:t>…</a:t>
            </a:r>
            <a:r>
              <a:rPr lang="en-GB" baseline="0" dirty="0"/>
              <a:t> what is the likely benefit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06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mvuorre.github.io</a:t>
            </a:r>
            <a:r>
              <a:rPr lang="en-US" dirty="0"/>
              <a:t>/post/2017/</a:t>
            </a:r>
            <a:r>
              <a:rPr lang="en-US" dirty="0" err="1"/>
              <a:t>bayes</a:t>
            </a:r>
            <a:r>
              <a:rPr lang="en-US" dirty="0"/>
              <a:t>-factors-with-</a:t>
            </a:r>
            <a:r>
              <a:rPr lang="en-US" dirty="0" err="1"/>
              <a:t>brms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mvuorre.github.io</a:t>
            </a:r>
            <a:r>
              <a:rPr lang="en-US" dirty="0"/>
              <a:t>/post/2017/</a:t>
            </a:r>
            <a:r>
              <a:rPr lang="en-US" dirty="0" err="1"/>
              <a:t>bayes</a:t>
            </a:r>
            <a:r>
              <a:rPr lang="en-US" dirty="0"/>
              <a:t>-is-</a:t>
            </a:r>
            <a:r>
              <a:rPr lang="en-US" dirty="0" err="1"/>
              <a:t>bayes</a:t>
            </a:r>
            <a:r>
              <a:rPr lang="en-US" dirty="0"/>
              <a:t>-</a:t>
            </a:r>
            <a:r>
              <a:rPr lang="en-US" dirty="0" err="1"/>
              <a:t>isnt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6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Kruschke</a:t>
            </a:r>
            <a:r>
              <a:rPr lang="en-US" dirty="0">
                <a:effectLst/>
              </a:rPr>
              <a:t>, John. </a:t>
            </a:r>
            <a:r>
              <a:rPr lang="en-US" i="1" dirty="0">
                <a:effectLst/>
              </a:rPr>
              <a:t>Doing Bayesian Data Analysis: A Tutorial with R, JAGS, and Stan</a:t>
            </a:r>
            <a:r>
              <a:rPr lang="en-US" dirty="0">
                <a:effectLst/>
              </a:rPr>
              <a:t>. Academic Press, 2014.</a:t>
            </a:r>
          </a:p>
          <a:p>
            <a:r>
              <a:rPr lang="en-US" dirty="0" err="1">
                <a:effectLst/>
              </a:rPr>
              <a:t>Kruschke</a:t>
            </a:r>
            <a:r>
              <a:rPr lang="en-US" dirty="0">
                <a:effectLst/>
              </a:rPr>
              <a:t>, John K. “Bayesian Assessment of Null Values Via Parameter Estimation and Model Comparison.” </a:t>
            </a:r>
            <a:r>
              <a:rPr lang="en-US" i="1" dirty="0">
                <a:effectLst/>
              </a:rPr>
              <a:t>Perspectives on Psychological Science</a:t>
            </a:r>
            <a:r>
              <a:rPr lang="en-US" dirty="0">
                <a:effectLst/>
              </a:rPr>
              <a:t> 6, no. 3 (May 2011): 299–312. https://</a:t>
            </a:r>
            <a:r>
              <a:rPr lang="en-US" dirty="0" err="1">
                <a:effectLst/>
              </a:rPr>
              <a:t>doi.org</a:t>
            </a:r>
            <a:r>
              <a:rPr lang="en-US" dirty="0">
                <a:effectLst/>
              </a:rPr>
              <a:t>/10.1177/1745691611406925.</a:t>
            </a:r>
          </a:p>
          <a:p>
            <a:r>
              <a:rPr lang="en-US" dirty="0">
                <a:effectLst/>
              </a:rPr>
              <a:t>———. “Bayesian Data Analysis.” </a:t>
            </a:r>
            <a:r>
              <a:rPr lang="en-US" i="1" dirty="0">
                <a:effectLst/>
              </a:rPr>
              <a:t>Wiley Interdisciplinary Reviews: Cognitive Science</a:t>
            </a:r>
            <a:r>
              <a:rPr lang="en-US" dirty="0">
                <a:effectLst/>
              </a:rPr>
              <a:t> 1, no. 5 (September 1, 2010): 658–76. https://</a:t>
            </a:r>
            <a:r>
              <a:rPr lang="en-US" dirty="0" err="1">
                <a:effectLst/>
              </a:rPr>
              <a:t>doi.org</a:t>
            </a:r>
            <a:r>
              <a:rPr lang="en-US" dirty="0">
                <a:effectLst/>
              </a:rPr>
              <a:t>/10.1002/wcs.72.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McElreath</a:t>
            </a:r>
            <a:r>
              <a:rPr lang="en-US" dirty="0">
                <a:effectLst/>
              </a:rPr>
              <a:t>, Richard. </a:t>
            </a:r>
            <a:r>
              <a:rPr lang="en-US" i="1" dirty="0">
                <a:effectLst/>
              </a:rPr>
              <a:t>Statistical Rethinking: A Bayesian Course with Examples in R and Stan</a:t>
            </a:r>
            <a:r>
              <a:rPr lang="en-US" dirty="0">
                <a:effectLst/>
              </a:rPr>
              <a:t>. CRC Press, 2018.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Bürkner</a:t>
            </a:r>
            <a:r>
              <a:rPr lang="en-US" dirty="0">
                <a:effectLst/>
              </a:rPr>
              <a:t>, Paul-Christian. </a:t>
            </a:r>
            <a:r>
              <a:rPr lang="en-US" i="1" dirty="0" err="1">
                <a:effectLst/>
              </a:rPr>
              <a:t>Brms</a:t>
            </a:r>
            <a:r>
              <a:rPr lang="en-US" i="1" dirty="0">
                <a:effectLst/>
              </a:rPr>
              <a:t>: Bayesian Regression Models Using Stan</a:t>
            </a:r>
            <a:r>
              <a:rPr lang="en-US" dirty="0">
                <a:effectLst/>
              </a:rPr>
              <a:t> (version 2.0.1), 2017. https://</a:t>
            </a:r>
            <a:r>
              <a:rPr lang="en-US" dirty="0" err="1">
                <a:effectLst/>
              </a:rPr>
              <a:t>cran.r-project.org</a:t>
            </a:r>
            <a:r>
              <a:rPr lang="en-US" dirty="0">
                <a:effectLst/>
              </a:rPr>
              <a:t>/web/packages/</a:t>
            </a:r>
            <a:r>
              <a:rPr lang="en-US" dirty="0" err="1">
                <a:effectLst/>
              </a:rPr>
              <a:t>brms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index.html</a:t>
            </a:r>
            <a:r>
              <a:rPr lang="en-US" dirty="0">
                <a:effectLst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Kay, Matthew. </a:t>
            </a:r>
            <a:r>
              <a:rPr lang="en-US" i="1" dirty="0" err="1">
                <a:effectLst/>
              </a:rPr>
              <a:t>Tidybayes</a:t>
            </a:r>
            <a:r>
              <a:rPr lang="en-US" i="1" dirty="0">
                <a:effectLst/>
              </a:rPr>
              <a:t>: Bayesian Analysis + Tidy Data + </a:t>
            </a:r>
            <a:r>
              <a:rPr lang="en-US" i="1" dirty="0" err="1">
                <a:effectLst/>
              </a:rPr>
              <a:t>Geoms</a:t>
            </a:r>
            <a:r>
              <a:rPr lang="en-US" i="1" dirty="0">
                <a:effectLst/>
              </a:rPr>
              <a:t> (R Package)</a:t>
            </a:r>
            <a:r>
              <a:rPr lang="en-US" dirty="0">
                <a:effectLst/>
              </a:rPr>
              <a:t>. R, 2018. https://</a:t>
            </a:r>
            <a:r>
              <a:rPr lang="en-US" dirty="0" err="1">
                <a:effectLst/>
              </a:rPr>
              <a:t>github.com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mjskay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tidybayes</a:t>
            </a:r>
            <a:r>
              <a:rPr lang="en-US" dirty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</a:t>
            </a:r>
            <a:r>
              <a:rPr lang="en-US" baseline="0" dirty="0"/>
              <a:t> drawing this out on a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5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</a:t>
            </a:r>
            <a:r>
              <a:rPr lang="en-US" baseline="0" dirty="0"/>
              <a:t> drawing this out on </a:t>
            </a:r>
            <a:r>
              <a:rPr lang="en-US" baseline="0"/>
              <a:t>a plot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65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flat prior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14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M=.5,</a:t>
            </a:r>
            <a:r>
              <a:rPr lang="en-US" baseline="0" dirty="0"/>
              <a:t> SD =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1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Laplace prior. Location</a:t>
            </a:r>
            <a:r>
              <a:rPr lang="en-US" baseline="0" dirty="0"/>
              <a:t> = .5, spread =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97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= sample, Red =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true mean and</a:t>
            </a:r>
            <a:r>
              <a:rPr lang="en-US" baseline="0" dirty="0"/>
              <a:t> SD of outcome is .5 and .5, but other parameter values are also possible</a:t>
            </a:r>
            <a:r>
              <a:rPr lang="mr-IN" baseline="0" dirty="0"/>
              <a:t>…</a:t>
            </a:r>
            <a:r>
              <a:rPr lang="en-GB" baseline="0" dirty="0"/>
              <a:t> The likelihood tells us the probability of the data, given the parameter value was true.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FFC3D-67FA-5349-91CC-8936F3D88D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2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1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9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2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3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1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0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05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B1F2B-E992-2045-B340-B880475CC73A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D2B3C-DCA2-FF44-8D98-91CC50760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ndrewgelma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Wholly inadequate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Highly pragmatic introduction to Bayesian linear models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Ben Whalley, Jan 2018</a:t>
            </a:r>
          </a:p>
        </p:txBody>
      </p:sp>
    </p:spTree>
    <p:extLst>
      <p:ext uri="{BB962C8B-B14F-4D97-AF65-F5344CB8AC3E}">
        <p14:creationId xmlns:p14="http://schemas.microsoft.com/office/powerpoint/2010/main" val="23475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Normal(.5, 10)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3234" y="1284219"/>
            <a:ext cx="7245532" cy="54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8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laplace</a:t>
            </a:r>
            <a:r>
              <a:rPr lang="en-US" dirty="0"/>
              <a:t>(.5, 2)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3234" y="1284219"/>
            <a:ext cx="7245532" cy="54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1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647" y="574766"/>
            <a:ext cx="7820296" cy="58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1068" y="6381206"/>
            <a:ext cx="3208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Blue = sample, Red = population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47" y="476794"/>
            <a:ext cx="7872548" cy="59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1067" y="6439989"/>
            <a:ext cx="536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Green = other possible, but less likely parameter values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52" y="551608"/>
            <a:ext cx="7851174" cy="58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 (MCMC)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want to calculate the probability distribution for each set of parameters, then multiply that by our prior</a:t>
            </a:r>
          </a:p>
          <a:p>
            <a:endParaRPr lang="en-US" dirty="0"/>
          </a:p>
          <a:p>
            <a:r>
              <a:rPr lang="en-US" dirty="0" err="1"/>
              <a:t>Maths</a:t>
            </a:r>
            <a:r>
              <a:rPr lang="en-US" dirty="0"/>
              <a:t> hard/impossible possible for complex models</a:t>
            </a:r>
          </a:p>
          <a:p>
            <a:r>
              <a:rPr lang="en-US" dirty="0"/>
              <a:t>MCMC does it with magic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Trick is to jump around with some randomness, but </a:t>
            </a:r>
            <a:r>
              <a:rPr lang="en-US" b="1" i="1" dirty="0"/>
              <a:t>spend more time </a:t>
            </a:r>
            <a:r>
              <a:rPr lang="en-US" dirty="0"/>
              <a:t>on </a:t>
            </a:r>
            <a:r>
              <a:rPr lang="en-US" b="1" i="1" dirty="0"/>
              <a:t>more likely </a:t>
            </a:r>
            <a:r>
              <a:rPr lang="en-US" dirty="0"/>
              <a:t>parameters.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That is, spend time on parameters </a:t>
            </a:r>
            <a:r>
              <a:rPr lang="en-US" b="1" i="1" dirty="0"/>
              <a:t>in proportion to how likely they are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Good King Monte Carlo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From </a:t>
            </a:r>
            <a:r>
              <a:rPr lang="en-US" sz="1800" dirty="0" err="1"/>
              <a:t>McElreath</a:t>
            </a:r>
            <a:r>
              <a:rPr lang="en-US" sz="1800" dirty="0"/>
              <a:t> </a:t>
            </a:r>
            <a:r>
              <a:rPr lang="en-US" sz="1800" i="1" dirty="0"/>
              <a:t>Rethinking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400"/>
          <a:stretch/>
        </p:blipFill>
        <p:spPr>
          <a:xfrm>
            <a:off x="4639056" y="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871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229325" y="840500"/>
            <a:ext cx="5962675" cy="480874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328642"/>
            <a:ext cx="3667039" cy="699749"/>
          </a:xfrm>
        </p:spPr>
        <p:txBody>
          <a:bodyPr>
            <a:normAutofit/>
          </a:bodyPr>
          <a:lstStyle/>
          <a:p>
            <a:r>
              <a:rPr lang="en-US" dirty="0"/>
              <a:t>Each week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48929" y="1440494"/>
            <a:ext cx="6628693" cy="5586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Decide direction by coin flip</a:t>
            </a:r>
          </a:p>
          <a:p>
            <a:pPr marL="457200" lvl="1" indent="0">
              <a:buNone/>
            </a:pPr>
            <a:r>
              <a:rPr lang="en-US" dirty="0"/>
              <a:t>Head = clockwise</a:t>
            </a:r>
          </a:p>
          <a:p>
            <a:pPr marL="457200" lvl="1" indent="0">
              <a:buNone/>
            </a:pPr>
            <a:r>
              <a:rPr lang="en-US" dirty="0"/>
              <a:t>This is the </a:t>
            </a:r>
            <a:r>
              <a:rPr lang="en-US" i="1" dirty="0"/>
              <a:t>proposal</a:t>
            </a:r>
          </a:p>
          <a:p>
            <a:pPr marL="0" indent="0">
              <a:buNone/>
            </a:pPr>
            <a:r>
              <a:rPr lang="en-US" sz="3200" dirty="0"/>
              <a:t>Counts out stones and shells</a:t>
            </a:r>
          </a:p>
          <a:p>
            <a:pPr lvl="1"/>
            <a:r>
              <a:rPr lang="en-US" sz="1400" dirty="0"/>
              <a:t>Stones= current island population</a:t>
            </a:r>
          </a:p>
          <a:p>
            <a:pPr lvl="1"/>
            <a:r>
              <a:rPr lang="en-US" sz="1400" dirty="0"/>
              <a:t>Shells = proposal population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Shells &gt; stones </a:t>
            </a:r>
            <a:r>
              <a:rPr lang="mr-IN" sz="3200" dirty="0"/>
              <a:t>…</a:t>
            </a:r>
            <a:r>
              <a:rPr lang="en-US" sz="3200" dirty="0"/>
              <a:t> move to proposal</a:t>
            </a:r>
          </a:p>
          <a:p>
            <a:pPr marL="0" indent="0">
              <a:buNone/>
            </a:pPr>
            <a:r>
              <a:rPr lang="en-US" sz="3200" dirty="0"/>
              <a:t>Equal</a:t>
            </a:r>
            <a:r>
              <a:rPr lang="mr-IN" sz="3200" dirty="0"/>
              <a:t>…</a:t>
            </a:r>
            <a:r>
              <a:rPr lang="en-GB" sz="3200" dirty="0"/>
              <a:t> flip a coin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Shells &lt; stones then</a:t>
            </a:r>
          </a:p>
          <a:p>
            <a:pPr marL="457200" lvl="1" indent="0">
              <a:buNone/>
            </a:pPr>
            <a:r>
              <a:rPr lang="en-US" dirty="0"/>
              <a:t>Remove as many stones as we have shells</a:t>
            </a:r>
          </a:p>
          <a:p>
            <a:pPr marL="457200" lvl="1" indent="0">
              <a:buNone/>
            </a:pPr>
            <a:r>
              <a:rPr lang="en-US" dirty="0"/>
              <a:t>Put shells + remaining stones in a hat</a:t>
            </a:r>
          </a:p>
          <a:p>
            <a:pPr marL="457200" lvl="1" indent="0">
              <a:buNone/>
            </a:pPr>
            <a:r>
              <a:rPr lang="en-US" dirty="0"/>
              <a:t>Pick one</a:t>
            </a:r>
            <a:r>
              <a:rPr lang="mr-IN" dirty="0"/>
              <a:t>…</a:t>
            </a:r>
            <a:r>
              <a:rPr lang="en-US" dirty="0"/>
              <a:t> shell = move to proposal</a:t>
            </a:r>
          </a:p>
        </p:txBody>
      </p:sp>
    </p:spTree>
    <p:extLst>
      <p:ext uri="{BB962C8B-B14F-4D97-AF65-F5344CB8AC3E}">
        <p14:creationId xmlns:p14="http://schemas.microsoft.com/office/powerpoint/2010/main" val="17240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3 cases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A. On island with 8 people, proposal also has 8:</a:t>
            </a:r>
          </a:p>
          <a:p>
            <a:pPr marL="0" indent="0">
              <a:buNone/>
            </a:pPr>
            <a:r>
              <a:rPr lang="en-US" dirty="0"/>
              <a:t>	Coin flip to decide whether to move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B. Proposal island has more people on it:  always move to proposal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C. On island with 8 people, proposal has 7</a:t>
            </a:r>
          </a:p>
          <a:p>
            <a:pPr marL="0" indent="0">
              <a:buNone/>
            </a:pPr>
            <a:r>
              <a:rPr lang="en-US" dirty="0"/>
              <a:t>	Pick from bag containing 7 shells and 1 stone</a:t>
            </a:r>
          </a:p>
          <a:p>
            <a:pPr marL="0" indent="0">
              <a:buNone/>
            </a:pPr>
            <a:r>
              <a:rPr lang="en-US" dirty="0"/>
              <a:t>	If shell, move to new</a:t>
            </a:r>
          </a:p>
        </p:txBody>
      </p:sp>
    </p:spTree>
    <p:extLst>
      <p:ext uri="{BB962C8B-B14F-4D97-AF65-F5344CB8AC3E}">
        <p14:creationId xmlns:p14="http://schemas.microsoft.com/office/powerpoint/2010/main" val="80036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9035"/>
            <a:ext cx="10515600" cy="5437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n_islands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&lt;- 10</a:t>
            </a:r>
          </a:p>
          <a:p>
            <a:pPr marL="0" indent="0">
              <a:buNone/>
            </a:pP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propose &lt;- function(island){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 # flip a coin for clockwise/anticlockwise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proposal &lt;- island + sample(c(-1,1), 1)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 # make it wraparound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proposal &lt;-  proposal %% (n_islands+1)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return(proposal)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379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typically ask</a:t>
            </a:r>
          </a:p>
          <a:p>
            <a:r>
              <a:rPr lang="en-US" dirty="0"/>
              <a:t>What we should ask instead</a:t>
            </a:r>
          </a:p>
          <a:p>
            <a:r>
              <a:rPr lang="en-US" dirty="0"/>
              <a:t>MCMC and the Metropolis algorithm</a:t>
            </a:r>
          </a:p>
          <a:p>
            <a:r>
              <a:rPr lang="en-US" dirty="0"/>
              <a:t>Stan and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rstanarm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/>
              <a:t>Using the posterior-predictive distribution</a:t>
            </a:r>
          </a:p>
          <a:p>
            <a:r>
              <a:rPr lang="en-US" dirty="0"/>
              <a:t>Better interpretation/summaries of results</a:t>
            </a:r>
          </a:p>
          <a:p>
            <a:r>
              <a:rPr lang="en-US" dirty="0"/>
              <a:t>Bayes Factors (briefly)</a:t>
            </a:r>
          </a:p>
        </p:txBody>
      </p:sp>
    </p:spTree>
    <p:extLst>
      <p:ext uri="{BB962C8B-B14F-4D97-AF65-F5344CB8AC3E}">
        <p14:creationId xmlns:p14="http://schemas.microsoft.com/office/powerpoint/2010/main" val="159788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1249"/>
            <a:ext cx="10515600" cy="5575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choose &lt;- function(current, proposal){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if(proposal &gt; current){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  return(proposal)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}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# else pick from bay of stones/shells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bag &lt;- c(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  # these are the stones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  rep(current, max(1, current-proposal)),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  # these are the shells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  rep(proposal, proposal)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return (sample(bag, 1))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35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1353"/>
            <a:ext cx="10515600" cy="552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island &lt;- 1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draws &lt;- vector()</a:t>
            </a:r>
          </a:p>
          <a:p>
            <a:pPr marL="0" indent="0">
              <a:buNone/>
            </a:pP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for(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in 1:num_weeks){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draws[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] &lt;- island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  island &lt;- choose(island, propose(island))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658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11" y="259143"/>
            <a:ext cx="8430016" cy="6322512"/>
          </a:xfrm>
        </p:spPr>
      </p:pic>
    </p:spTree>
    <p:extLst>
      <p:ext uri="{BB962C8B-B14F-4D97-AF65-F5344CB8AC3E}">
        <p14:creationId xmlns:p14="http://schemas.microsoft.com/office/powerpoint/2010/main" val="1319547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411" y="259143"/>
            <a:ext cx="8430016" cy="6322512"/>
          </a:xfrm>
        </p:spPr>
      </p:pic>
    </p:spTree>
    <p:extLst>
      <p:ext uri="{BB962C8B-B14F-4D97-AF65-F5344CB8AC3E}">
        <p14:creationId xmlns:p14="http://schemas.microsoft.com/office/powerpoint/2010/main" val="633036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7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Island population</a:t>
            </a:r>
            <a:r>
              <a:rPr lang="en-US" dirty="0"/>
              <a:t>  Model 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the analogy, population density = higher model likelihood</a:t>
            </a:r>
          </a:p>
          <a:p>
            <a:pPr marL="0" indent="0">
              <a:buNone/>
            </a:pPr>
            <a:r>
              <a:rPr lang="en-US" dirty="0"/>
              <a:t>Proposal islands = alternative parameter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likelihood = probability of data, given model parameters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 mean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model for the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population mean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which has one parameter; assumes Gaussian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sample in proportion to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data|parameters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sample mean = 160cm| </a:t>
            </a:r>
            <a:r>
              <a:rPr lang="el-G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μ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180)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sample mean = 160cm| </a:t>
            </a:r>
            <a:r>
              <a:rPr lang="el-G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μ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160)   </a:t>
            </a:r>
            <a:r>
              <a:rPr lang="en-US" dirty="0">
                <a:solidFill>
                  <a:schemeClr val="accent1"/>
                </a:solidFill>
              </a:rPr>
              <a:t>&lt;---- maximum likelihood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sample mean = 160cm| </a:t>
            </a:r>
            <a:r>
              <a:rPr lang="el-G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μ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20)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44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1067" y="6439989"/>
            <a:ext cx="5361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Green = other possible, but less likely parameter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138" y="285729"/>
            <a:ext cx="7837538" cy="587815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6330462" y="2855352"/>
            <a:ext cx="3530990" cy="253218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the difference between groups. So == group parameter in </a:t>
            </a:r>
            <a:r>
              <a:rPr lang="en-US" dirty="0" err="1"/>
              <a:t>oneway</a:t>
            </a:r>
            <a:r>
              <a:rPr lang="en-US" dirty="0"/>
              <a:t> </a:t>
            </a:r>
            <a:r>
              <a:rPr lang="en-US" dirty="0" err="1"/>
              <a:t>Anova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592" r="535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Stan is cool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2" y="2575034"/>
            <a:ext cx="5223528" cy="3462228"/>
          </a:xfrm>
        </p:spPr>
        <p:txBody>
          <a:bodyPr>
            <a:noAutofit/>
          </a:bodyPr>
          <a:lstStyle/>
          <a:p>
            <a:r>
              <a:rPr lang="en-US" sz="2400" dirty="0"/>
              <a:t>Stan is a declarative model language and </a:t>
            </a:r>
            <a:r>
              <a:rPr lang="en-US" sz="2400" dirty="0" err="1"/>
              <a:t>transpiler</a:t>
            </a:r>
            <a:r>
              <a:rPr lang="en-US" sz="2400" dirty="0"/>
              <a:t> (to C++)</a:t>
            </a:r>
          </a:p>
          <a:p>
            <a:r>
              <a:rPr lang="en-GB" sz="2400" dirty="0" err="1">
                <a:latin typeface="Andale Mono" charset="0"/>
                <a:ea typeface="Andale Mono" charset="0"/>
                <a:cs typeface="Andale Mono" charset="0"/>
              </a:rPr>
              <a:t>rstan</a:t>
            </a:r>
            <a:r>
              <a:rPr lang="en-GB" sz="2400" dirty="0"/>
              <a:t> is wrapper for running raw Stan code</a:t>
            </a:r>
          </a:p>
          <a:p>
            <a:r>
              <a:rPr lang="en-GB" sz="2400" dirty="0" err="1">
                <a:latin typeface="Andale Mono" charset="0"/>
                <a:ea typeface="Andale Mono" charset="0"/>
                <a:cs typeface="Andale Mono" charset="0"/>
              </a:rPr>
              <a:t>rstanarm</a:t>
            </a:r>
            <a:r>
              <a:rPr lang="en-GB" sz="2400" dirty="0"/>
              <a:t> and </a:t>
            </a:r>
            <a:r>
              <a:rPr lang="en-GB" sz="2400" dirty="0" err="1">
                <a:latin typeface="Andale Mono" charset="0"/>
                <a:ea typeface="Andale Mono" charset="0"/>
                <a:cs typeface="Andale Mono" charset="0"/>
              </a:rPr>
              <a:t>brms</a:t>
            </a:r>
            <a:r>
              <a:rPr lang="en-GB" sz="2400" dirty="0"/>
              <a:t> take R model syntax ( </a:t>
            </a:r>
            <a:r>
              <a:rPr lang="en-GB" sz="2400" dirty="0">
                <a:latin typeface="Andale Mono" charset="0"/>
                <a:ea typeface="Andale Mono" charset="0"/>
                <a:cs typeface="Andale Mono" charset="0"/>
              </a:rPr>
              <a:t>y ~ A+B+A:B</a:t>
            </a:r>
            <a:r>
              <a:rPr lang="en-GB" sz="2400" dirty="0"/>
              <a:t> ) and write and run Stan for you</a:t>
            </a:r>
          </a:p>
          <a:p>
            <a:endParaRPr lang="en-US" sz="2400" dirty="0"/>
          </a:p>
          <a:p>
            <a:r>
              <a:rPr lang="en-US" sz="2400" b="1" dirty="0"/>
              <a:t>Most people could switch </a:t>
            </a:r>
            <a:r>
              <a:rPr lang="en-US" sz="2400" b="1" dirty="0" err="1">
                <a:latin typeface="Andale Mono" charset="0"/>
                <a:ea typeface="Andale Mono" charset="0"/>
                <a:cs typeface="Andale Mono" charset="0"/>
              </a:rPr>
              <a:t>rstanarm</a:t>
            </a:r>
            <a:r>
              <a:rPr lang="en-US" sz="2400" b="1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b="1" dirty="0"/>
              <a:t>or </a:t>
            </a:r>
            <a:r>
              <a:rPr lang="en-US" sz="2400" b="1" dirty="0" err="1">
                <a:latin typeface="Andale Mono" charset="0"/>
                <a:ea typeface="Andale Mono" charset="0"/>
                <a:cs typeface="Andale Mono" charset="0"/>
              </a:rPr>
              <a:t>brms</a:t>
            </a:r>
            <a:r>
              <a:rPr lang="en-US" sz="2400" b="1" dirty="0"/>
              <a:t> for lm, </a:t>
            </a:r>
            <a:r>
              <a:rPr lang="en-US" sz="2400" b="1" dirty="0" err="1"/>
              <a:t>glm</a:t>
            </a:r>
            <a:r>
              <a:rPr lang="en-US" sz="2400" b="1" dirty="0"/>
              <a:t>, </a:t>
            </a:r>
            <a:r>
              <a:rPr lang="en-US" sz="2400" b="1" dirty="0" err="1"/>
              <a:t>aov</a:t>
            </a:r>
            <a:r>
              <a:rPr lang="en-US" sz="2400" b="1" dirty="0"/>
              <a:t>, </a:t>
            </a:r>
            <a:r>
              <a:rPr lang="en-US" sz="2400" b="1" dirty="0" err="1"/>
              <a:t>lmer</a:t>
            </a:r>
            <a:r>
              <a:rPr lang="en-US" sz="2400" b="1" dirty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995773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359" b="6399"/>
          <a:stretch/>
        </p:blipFill>
        <p:spPr>
          <a:xfrm>
            <a:off x="4809994" y="365125"/>
            <a:ext cx="6200384" cy="614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32" y="7730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FIT RCT</a:t>
            </a:r>
            <a:br>
              <a:rPr lang="en-US" dirty="0"/>
            </a:br>
            <a:r>
              <a:rPr lang="en-US" sz="1600" dirty="0"/>
              <a:t>Raw data (mean and SD)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KG = Patient weight</a:t>
            </a:r>
            <a:br>
              <a:rPr lang="en-US" sz="1600" dirty="0"/>
            </a:br>
            <a:r>
              <a:rPr lang="en-US" sz="1600" dirty="0"/>
              <a:t>MI=Motivational interviewing</a:t>
            </a:r>
            <a:br>
              <a:rPr lang="en-US" sz="1600" dirty="0"/>
            </a:br>
            <a:r>
              <a:rPr lang="en-US" sz="1600" dirty="0"/>
              <a:t>FIT=Functional imagery training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87963" y="3343976"/>
            <a:ext cx="4122031" cy="151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these examples I have thrown away 80% of the data</a:t>
            </a:r>
            <a:r>
              <a:rPr lang="mr-IN" dirty="0"/>
              <a:t>…</a:t>
            </a:r>
            <a:r>
              <a:rPr lang="en-GB" dirty="0"/>
              <a:t> The effect was so large that</a:t>
            </a:r>
            <a:r>
              <a:rPr lang="en-US" dirty="0"/>
              <a:t> all BF ~ </a:t>
            </a:r>
            <a:r>
              <a:rPr lang="en-US" dirty="0" err="1"/>
              <a:t>Inf</a:t>
            </a:r>
            <a:r>
              <a:rPr lang="en-US" dirty="0"/>
              <a:t> otherwise! Linda too efficient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ndale Mono" charset="0"/>
                <a:cs typeface="Andale Mono" charset="0"/>
              </a:rPr>
              <a:t>The model: </a:t>
            </a:r>
            <a:r>
              <a:rPr lang="en-US" dirty="0" err="1">
                <a:ea typeface="Andale Mono" charset="0"/>
                <a:cs typeface="Andale Mono" charset="0"/>
              </a:rPr>
              <a:t>Oneway</a:t>
            </a:r>
            <a:r>
              <a:rPr lang="en-US" dirty="0">
                <a:ea typeface="Andale Mono" charset="0"/>
                <a:cs typeface="Andale Mono" charset="0"/>
              </a:rPr>
              <a:t> </a:t>
            </a:r>
            <a:r>
              <a:rPr lang="en-US" dirty="0" err="1">
                <a:ea typeface="Andale Mono" charset="0"/>
                <a:cs typeface="Andale Mono" charset="0"/>
              </a:rPr>
              <a:t>Ancova</a:t>
            </a:r>
            <a:r>
              <a:rPr lang="en-US" dirty="0">
                <a:ea typeface="Andale Mono" charset="0"/>
                <a:cs typeface="Andale Mono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m1 &lt;- lm(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Followup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~ Baseline * group, data=</a:t>
            </a:r>
            <a:r>
              <a:rPr lang="en-GB" dirty="0" err="1">
                <a:latin typeface="Andale Mono" charset="0"/>
                <a:ea typeface="Andale Mono" charset="0"/>
                <a:cs typeface="Andale Mono" charset="0"/>
              </a:rPr>
              <a:t>df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endParaRPr lang="en-US" sz="32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3200" dirty="0">
                <a:ea typeface="Andale Mono" charset="0"/>
                <a:cs typeface="Andale Mono" charset="0"/>
              </a:rPr>
              <a:t>Or, to make it even simpler, a t-test:</a:t>
            </a:r>
          </a:p>
          <a:p>
            <a:pPr marL="0" indent="0">
              <a:buNone/>
            </a:pPr>
            <a:endParaRPr lang="en-US" sz="32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lm(</a:t>
            </a: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Followup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 ~ group, data=</a:t>
            </a:r>
            <a:r>
              <a:rPr lang="en-GB" sz="3200" dirty="0" err="1">
                <a:latin typeface="Andale Mono" charset="0"/>
                <a:ea typeface="Andale Mono" charset="0"/>
                <a:cs typeface="Andale Mono" charset="0"/>
              </a:rPr>
              <a:t>df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endParaRPr lang="en-US" sz="32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76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Specify minimum effect of interest = X</a:t>
            </a:r>
            <a:r>
              <a:rPr lang="en-US" sz="3600" baseline="30000" dirty="0"/>
              <a:t>*</a:t>
            </a:r>
          </a:p>
          <a:p>
            <a:r>
              <a:rPr lang="en-US" sz="3600" dirty="0"/>
              <a:t>Sample size calculation with fixed alpha</a:t>
            </a:r>
          </a:p>
          <a:p>
            <a:r>
              <a:rPr lang="en-US" sz="3600" dirty="0"/>
              <a:t>Reject or fail-to-reject the null </a:t>
            </a:r>
            <a:r>
              <a:rPr lang="en-US" sz="3600" baseline="30000" dirty="0"/>
              <a:t>(almost always zero effect)</a:t>
            </a:r>
          </a:p>
          <a:p>
            <a:endParaRPr lang="en-US" sz="3600" dirty="0"/>
          </a:p>
          <a:p>
            <a:pPr marL="0" indent="0">
              <a:buNone/>
            </a:pPr>
            <a:r>
              <a:rPr lang="en-US" sz="3600" dirty="0"/>
              <a:t>So we're asking: "how often would the effect be this large if the true effect were zero?"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Andale Mono" charset="0"/>
                <a:cs typeface="Andale Mono" charset="0"/>
              </a:rPr>
              <a:t>Oneway</a:t>
            </a:r>
            <a:r>
              <a:rPr lang="en-US" dirty="0">
                <a:ea typeface="Andale Mono" charset="0"/>
                <a:cs typeface="Andale Mono" charset="0"/>
              </a:rPr>
              <a:t> </a:t>
            </a:r>
            <a:r>
              <a:rPr lang="en-US" dirty="0" err="1">
                <a:ea typeface="Andale Mono" charset="0"/>
                <a:cs typeface="Andale Mono" charset="0"/>
              </a:rPr>
              <a:t>Ancova</a:t>
            </a:r>
            <a:r>
              <a:rPr lang="en-US" dirty="0">
                <a:ea typeface="Andale Mono" charset="0"/>
                <a:cs typeface="Andale Mono" charset="0"/>
              </a:rPr>
              <a:t>: Standard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m1 &lt;- lm(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Followup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~ Baseline * group, data=</a:t>
            </a:r>
            <a:r>
              <a:rPr lang="en-GB" dirty="0" err="1">
                <a:latin typeface="Andale Mono" charset="0"/>
                <a:ea typeface="Andale Mono" charset="0"/>
                <a:cs typeface="Andale Mono" charset="0"/>
              </a:rPr>
              <a:t>df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endParaRPr lang="en-US" sz="32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confint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</a:t>
            </a:r>
          </a:p>
          <a:p>
            <a:pPr marL="0" indent="0">
              <a:buNone/>
            </a:pP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	contrast(</a:t>
            </a:r>
          </a:p>
          <a:p>
            <a:pPr marL="0" indent="0">
              <a:buNone/>
            </a:pP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lsmeans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(m1, "group"),</a:t>
            </a:r>
          </a:p>
          <a:p>
            <a:pPr marL="0" indent="0">
              <a:buNone/>
            </a:pP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trt.vs.ctrl.lsmc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0" indent="0">
              <a:buNone/>
            </a:pPr>
            <a:endParaRPr lang="en-US" sz="32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26" y="3545943"/>
            <a:ext cx="11453574" cy="21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 with MCMC in Stan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118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m1.stan &lt;- </a:t>
            </a:r>
          </a:p>
          <a:p>
            <a:pPr marL="0" indent="0">
              <a:buNone/>
            </a:pP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mr-IN" dirty="0" err="1">
                <a:latin typeface="Andale Mono" charset="0"/>
                <a:ea typeface="Andale Mono" charset="0"/>
                <a:cs typeface="Andale Mono" charset="0"/>
              </a:rPr>
              <a:t>stan_glm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mr-IN" dirty="0" err="1">
                <a:latin typeface="Andale Mono" charset="0"/>
                <a:ea typeface="Andale Mono" charset="0"/>
                <a:cs typeface="Andale Mono" charset="0"/>
              </a:rPr>
              <a:t>Followup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 ~ </a:t>
            </a:r>
            <a:r>
              <a:rPr lang="mr-IN" dirty="0" err="1">
                <a:latin typeface="Andale Mono" charset="0"/>
                <a:ea typeface="Andale Mono" charset="0"/>
                <a:cs typeface="Andale Mono" charset="0"/>
              </a:rPr>
              <a:t>Baseline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 * </a:t>
            </a:r>
            <a:r>
              <a:rPr lang="mr-IN" dirty="0" err="1">
                <a:latin typeface="Andale Mono" charset="0"/>
                <a:ea typeface="Andale Mono" charset="0"/>
                <a:cs typeface="Andale Mono" charset="0"/>
              </a:rPr>
              <a:t>group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indent="0">
              <a:buNone/>
            </a:pP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		</a:t>
            </a:r>
            <a:r>
              <a:rPr lang="mr-IN" dirty="0" err="1">
                <a:latin typeface="Andale Mono" charset="0"/>
                <a:ea typeface="Andale Mono" charset="0"/>
                <a:cs typeface="Andale Mono" charset="0"/>
              </a:rPr>
              <a:t>data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GB" dirty="0" err="1">
                <a:latin typeface="Andale Mono" charset="0"/>
                <a:ea typeface="Andale Mono" charset="0"/>
                <a:cs typeface="Andale Mono" charset="0"/>
              </a:rPr>
              <a:t>df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)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5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rstanarm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stan_lm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stan_aov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stan_glm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stan_lmer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mr-IN" dirty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GB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GB" dirty="0">
                <a:ea typeface="Andale Mono" charset="0"/>
                <a:cs typeface="Andale Mono" charset="0"/>
              </a:rPr>
              <a:t>I tend to use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stan_glm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GB" dirty="0">
                <a:ea typeface="Andale Mono" charset="0"/>
                <a:cs typeface="Andale Mono" charset="0"/>
              </a:rPr>
              <a:t>or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stan_lmer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GB" dirty="0">
                <a:ea typeface="Andale Mono" charset="0"/>
                <a:cs typeface="Andale Mono" charset="0"/>
              </a:rPr>
              <a:t>because explicitly specifying priors is simpler (if you want to do it at all).</a:t>
            </a:r>
            <a:endParaRPr lang="en-US" dirty="0"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>
                <a:ea typeface="Andale Mono" charset="0"/>
                <a:cs typeface="Andale Mono" charset="0"/>
              </a:rPr>
              <a:t>Defaults sane, well considered, and actually work.</a:t>
            </a:r>
          </a:p>
          <a:p>
            <a:pPr marL="0" indent="0"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75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Convergence/</a:t>
            </a:r>
            <a:r>
              <a:rPr lang="en-US" dirty="0" err="1"/>
              <a:t>traceplot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041"/>
            <a:ext cx="14053748" cy="86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3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t="2876" r="1" b="238"/>
          <a:stretch/>
        </p:blipFill>
        <p:spPr>
          <a:xfrm>
            <a:off x="4079631" y="-386862"/>
            <a:ext cx="10569098" cy="7244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Example of </a:t>
            </a:r>
            <a:br>
              <a:rPr lang="en-US" dirty="0"/>
            </a:br>
            <a:r>
              <a:rPr lang="en-US" dirty="0"/>
              <a:t>poor mixing</a:t>
            </a:r>
          </a:p>
        </p:txBody>
      </p:sp>
    </p:spTree>
    <p:extLst>
      <p:ext uri="{BB962C8B-B14F-4D97-AF65-F5344CB8AC3E}">
        <p14:creationId xmlns:p14="http://schemas.microsoft.com/office/powerpoint/2010/main" val="3018054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predictions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 equivalent of </a:t>
            </a: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lsmeans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3200" dirty="0">
                <a:ea typeface="Andale Mono" charset="0"/>
                <a:cs typeface="Andale Mono" charset="0"/>
              </a:rPr>
              <a:t>or contrasts</a:t>
            </a:r>
          </a:p>
          <a:p>
            <a:r>
              <a:rPr lang="en-US" sz="3200" dirty="0"/>
              <a:t>Extract posterior predictions with </a:t>
            </a:r>
            <a:br>
              <a:rPr lang="en-US" sz="3200" dirty="0"/>
            </a:b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tidybayes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::</a:t>
            </a:r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add_fitted_samples</a:t>
            </a:r>
            <a:endParaRPr lang="en-US" sz="3200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3200" dirty="0">
              <a:latin typeface="+mj-lt"/>
              <a:ea typeface="Andale Mono" charset="0"/>
              <a:cs typeface="Andale Mono" charset="0"/>
            </a:endParaRPr>
          </a:p>
          <a:p>
            <a:r>
              <a:rPr lang="en-US" sz="3200" dirty="0">
                <a:latin typeface="+mj-lt"/>
                <a:ea typeface="Andale Mono" charset="0"/>
                <a:cs typeface="Andale Mono" charset="0"/>
              </a:rPr>
              <a:t>Like 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fitted()</a:t>
            </a:r>
            <a:r>
              <a:rPr lang="en-US" sz="3200" dirty="0">
                <a:latin typeface="+mj-lt"/>
                <a:ea typeface="Andale Mono" charset="0"/>
                <a:cs typeface="Andale Mono" charset="0"/>
              </a:rPr>
              <a:t>, but for each sample in the MCMC chain</a:t>
            </a:r>
          </a:p>
          <a:p>
            <a:endParaRPr lang="en-US" sz="3200" dirty="0">
              <a:latin typeface="+mj-lt"/>
              <a:ea typeface="Andale Mono" charset="0"/>
              <a:cs typeface="Andale Mono" charset="0"/>
            </a:endParaRPr>
          </a:p>
          <a:p>
            <a:r>
              <a:rPr lang="en-US" sz="3200" dirty="0">
                <a:latin typeface="+mj-lt"/>
                <a:ea typeface="Andale Mono" charset="0"/>
                <a:cs typeface="Andale Mono" charset="0"/>
              </a:rPr>
              <a:t>Predict for </a:t>
            </a:r>
            <a:r>
              <a:rPr lang="en-US" sz="3200" b="1" i="1" dirty="0">
                <a:latin typeface="+mj-lt"/>
                <a:ea typeface="Andale Mono" charset="0"/>
                <a:cs typeface="Andale Mono" charset="0"/>
              </a:rPr>
              <a:t>interesting values</a:t>
            </a:r>
            <a:r>
              <a:rPr lang="en-US" sz="3200" dirty="0">
                <a:latin typeface="+mj-lt"/>
                <a:ea typeface="Andale Mono" charset="0"/>
                <a:cs typeface="Andale Mono" charset="0"/>
              </a:rPr>
              <a:t> and</a:t>
            </a:r>
            <a:r>
              <a:rPr lang="mr-IN" sz="3200" dirty="0">
                <a:latin typeface="+mj-lt"/>
                <a:ea typeface="Andale Mono" charset="0"/>
                <a:cs typeface="Andale Mono" charset="0"/>
              </a:rPr>
              <a:t>…</a:t>
            </a:r>
            <a:r>
              <a:rPr lang="en-US" sz="3200" dirty="0">
                <a:latin typeface="+mj-lt"/>
              </a:rPr>
              <a:t> you have </a:t>
            </a:r>
            <a:r>
              <a:rPr lang="en-US" sz="3200" b="1" i="1" dirty="0">
                <a:latin typeface="+mj-lt"/>
              </a:rPr>
              <a:t>posterior distribution </a:t>
            </a:r>
            <a:r>
              <a:rPr lang="en-US" sz="3200" dirty="0">
                <a:latin typeface="+mj-lt"/>
              </a:rPr>
              <a:t>of the </a:t>
            </a:r>
            <a:r>
              <a:rPr lang="en-US" sz="3200" b="1" i="1" dirty="0">
                <a:latin typeface="+mj-lt"/>
              </a:rPr>
              <a:t>effect</a:t>
            </a:r>
            <a:r>
              <a:rPr lang="en-US" sz="3200" dirty="0">
                <a:latin typeface="+mj-lt"/>
              </a:rPr>
              <a:t> </a:t>
            </a:r>
            <a:r>
              <a:rPr lang="en-US" sz="3200" b="1" i="1" dirty="0">
                <a:latin typeface="+mj-lt"/>
              </a:rPr>
              <a:t>of interest</a:t>
            </a:r>
            <a:endParaRPr lang="en-GB" sz="3200" b="1" i="1" dirty="0">
              <a:latin typeface="+mj-lt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2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at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newdata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 &lt;- </a:t>
            </a:r>
          </a:p>
          <a:p>
            <a:pPr marL="0" indent="0">
              <a:buNone/>
            </a:pP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expand.grid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(Baseline=90,</a:t>
            </a:r>
          </a:p>
          <a:p>
            <a:pPr marL="0" indent="0">
              <a:buNone/>
            </a:pP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group=c("MI", "FIT"))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73" y="3478780"/>
            <a:ext cx="16429957" cy="38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8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MCMC samples/predictions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posterior_samples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&lt;-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tidybayes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::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fitted_samples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(m1.stan,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newdata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13" y="2950487"/>
            <a:ext cx="8582416" cy="390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reshaping wide by group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716" y="1813099"/>
            <a:ext cx="8354568" cy="4351338"/>
          </a:xfrm>
        </p:spPr>
      </p:pic>
    </p:spTree>
    <p:extLst>
      <p:ext uri="{BB962C8B-B14F-4D97-AF65-F5344CB8AC3E}">
        <p14:creationId xmlns:p14="http://schemas.microsoft.com/office/powerpoint/2010/main" val="12071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do arithmetic!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" y="1690688"/>
            <a:ext cx="11752385" cy="7972862"/>
          </a:xfrm>
        </p:spPr>
      </p:pic>
    </p:spTree>
    <p:extLst>
      <p:ext uri="{BB962C8B-B14F-4D97-AF65-F5344CB8AC3E}">
        <p14:creationId xmlns:p14="http://schemas.microsoft.com/office/powerpoint/2010/main" val="187537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actually want to know: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How big is the effect?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Probability the effect is substantively important?</a:t>
            </a:r>
          </a:p>
          <a:p>
            <a:pPr marL="457200" lvl="1" indent="0">
              <a:buNone/>
            </a:pPr>
            <a:r>
              <a:rPr lang="en-US" dirty="0" err="1"/>
              <a:t>Pr</a:t>
            </a:r>
            <a:r>
              <a:rPr lang="en-US" dirty="0"/>
              <a:t>(Effect &gt; </a:t>
            </a:r>
            <a:r>
              <a:rPr lang="en-GB" dirty="0"/>
              <a:t>X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Pr</a:t>
            </a:r>
            <a:r>
              <a:rPr lang="en-US" dirty="0"/>
              <a:t>(Effect &gt;= X) / P(Effect &lt; X)</a:t>
            </a:r>
          </a:p>
          <a:p>
            <a:pPr marL="457200" lvl="1" indent="0">
              <a:buNone/>
            </a:pPr>
            <a:r>
              <a:rPr lang="en-US" dirty="0"/>
              <a:t>Posterior(Effect &gt; X) / Prior(Effect &gt; X)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Probability the effect is zero? </a:t>
            </a:r>
          </a:p>
          <a:p>
            <a:pPr marL="457200" lvl="1" indent="0">
              <a:buNone/>
            </a:pPr>
            <a:r>
              <a:rPr lang="en-US" dirty="0"/>
              <a:t>Posterior(Effect == 0) / Prior(Effect == 0)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Bayesian approach lets us do this</a:t>
            </a:r>
          </a:p>
        </p:txBody>
      </p:sp>
    </p:spTree>
    <p:extLst>
      <p:ext uri="{BB962C8B-B14F-4D97-AF65-F5344CB8AC3E}">
        <p14:creationId xmlns:p14="http://schemas.microsoft.com/office/powerpoint/2010/main" val="1803117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distribution of the effect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54649" y="1665310"/>
            <a:ext cx="36210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posterior_samples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%&gt;%  </a:t>
            </a:r>
          </a:p>
          <a:p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ggplot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aes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(MI-FIT)) +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geom_density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760" y="1690688"/>
            <a:ext cx="7800430" cy="39002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28364" y="2537751"/>
            <a:ext cx="6225436" cy="4121063"/>
            <a:chOff x="5128364" y="2537751"/>
            <a:chExt cx="6225436" cy="4121063"/>
          </a:xfrm>
        </p:grpSpPr>
        <p:sp>
          <p:nvSpPr>
            <p:cNvPr id="3" name="Rectangle 2"/>
            <p:cNvSpPr/>
            <p:nvPr/>
          </p:nvSpPr>
          <p:spPr>
            <a:xfrm>
              <a:off x="5128364" y="2537751"/>
              <a:ext cx="6225436" cy="41210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7" name="Content Placeholder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89104" y="3871840"/>
              <a:ext cx="3793080" cy="253188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73956" y="2724052"/>
              <a:ext cx="51129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ea typeface="Andale Mono" charset="0"/>
                  <a:cs typeface="Andale Mono" charset="0"/>
                </a:rPr>
                <a:t>This plot is the equivalent of the weeks spent on each island</a:t>
              </a:r>
              <a:r>
                <a:rPr lang="mr-IN" dirty="0">
                  <a:solidFill>
                    <a:schemeClr val="bg1"/>
                  </a:solidFill>
                  <a:ea typeface="Andale Mono" charset="0"/>
                  <a:cs typeface="Andale Mono" charset="0"/>
                </a:rPr>
                <a:t>…</a:t>
              </a:r>
              <a:r>
                <a:rPr lang="en-GB" dirty="0">
                  <a:solidFill>
                    <a:schemeClr val="bg1"/>
                  </a:solidFill>
                  <a:ea typeface="Andale Mono" charset="0"/>
                  <a:cs typeface="Andale Mono" charset="0"/>
                </a:rPr>
                <a:t> except now the central tendency is the predictions made by the most likely sets of model parameters.</a:t>
              </a:r>
              <a:endParaRPr lang="en-US" dirty="0">
                <a:solidFill>
                  <a:schemeClr val="bg1"/>
                </a:solidFill>
                <a:ea typeface="Andale Mono" charset="0"/>
                <a:cs typeface="Andale Mon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6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6" y="553015"/>
            <a:ext cx="10515600" cy="1325563"/>
          </a:xfrm>
        </p:spPr>
        <p:txBody>
          <a:bodyPr/>
          <a:lstStyle/>
          <a:p>
            <a:r>
              <a:rPr lang="en-US" dirty="0"/>
              <a:t>How much did we learn?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7131" y="1451859"/>
            <a:ext cx="10197738" cy="50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posterior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Mean/median</a:t>
            </a:r>
          </a:p>
          <a:p>
            <a:pPr lvl="1"/>
            <a:r>
              <a:rPr lang="en-US" dirty="0"/>
              <a:t>Expectation vs. typical</a:t>
            </a:r>
          </a:p>
          <a:p>
            <a:pPr lvl="1"/>
            <a:endParaRPr lang="en-US" dirty="0"/>
          </a:p>
          <a:p>
            <a:r>
              <a:rPr lang="en-US" dirty="0"/>
              <a:t>Intervals</a:t>
            </a:r>
          </a:p>
          <a:p>
            <a:pPr lvl="1"/>
            <a:r>
              <a:rPr lang="en-US" dirty="0"/>
              <a:t>Percentile</a:t>
            </a:r>
          </a:p>
          <a:p>
            <a:pPr lvl="1"/>
            <a:r>
              <a:rPr lang="en-US" dirty="0"/>
              <a:t>Highest probability density intervals</a:t>
            </a:r>
          </a:p>
          <a:p>
            <a:endParaRPr lang="en-US" dirty="0"/>
          </a:p>
          <a:p>
            <a:r>
              <a:rPr lang="en-US" dirty="0"/>
              <a:t>Simple arithmetic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and (percentile) intervals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804" y="2443303"/>
            <a:ext cx="8702676" cy="4351338"/>
          </a:xfrm>
        </p:spPr>
      </p:pic>
      <p:sp>
        <p:nvSpPr>
          <p:cNvPr id="13" name="Rectangle 12"/>
          <p:cNvSpPr/>
          <p:nvPr/>
        </p:nvSpPr>
        <p:spPr>
          <a:xfrm>
            <a:off x="838200" y="1690688"/>
            <a:ext cx="5712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posterior_samples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%&gt;%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ggplot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aes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("Mean/50th/95th", MI-FIT)) + 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stat_pointinterval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(.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prob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0.95) + 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stat_pointinterval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(.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prob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= 0.5)</a:t>
            </a:r>
          </a:p>
        </p:txBody>
      </p:sp>
    </p:spTree>
    <p:extLst>
      <p:ext uri="{BB962C8B-B14F-4D97-AF65-F5344CB8AC3E}">
        <p14:creationId xmlns:p14="http://schemas.microsoft.com/office/powerpoint/2010/main" val="138688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(not 'p' values)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posterior_samples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 %&gt;%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summarise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(mean(MI &gt; FIT))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874" y="4001294"/>
            <a:ext cx="38989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0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443" y="643466"/>
            <a:ext cx="92851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4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7" y="1266092"/>
            <a:ext cx="4083010" cy="544401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9"/>
          <a:stretch/>
        </p:blipFill>
        <p:spPr>
          <a:xfrm>
            <a:off x="5711345" y="1266091"/>
            <a:ext cx="1913343" cy="5444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52689" y="337625"/>
            <a:ext cx="1955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FIT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1345" y="337625"/>
            <a:ext cx="1955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</a:t>
            </a:r>
          </a:p>
        </p:txBody>
      </p:sp>
    </p:spTree>
    <p:extLst>
      <p:ext uri="{BB962C8B-B14F-4D97-AF65-F5344CB8AC3E}">
        <p14:creationId xmlns:p14="http://schemas.microsoft.com/office/powerpoint/2010/main" val="1392946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BF as a posterior 'evidence ratio':</a:t>
            </a:r>
          </a:p>
          <a:p>
            <a:pPr marL="0" indent="0">
              <a:buNone/>
            </a:pPr>
            <a:r>
              <a:rPr lang="en-US" dirty="0"/>
              <a:t>	P(A) / P(B)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posterior_samples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%&gt;%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	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summarise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(mean(MI &gt; FIT) / mean(MI &lt;= FIT))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also think about comparing prior with posterior: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P(A==0|Prior) / P(A==0|Posterior)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this type of point-null hypothesis use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brms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::hypothesis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869" y="365125"/>
            <a:ext cx="5212080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8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48005" y="-4196641"/>
            <a:ext cx="23549316" cy="117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16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bother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Meaningful intervals and p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Random effects and complex variance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Regularization/prediction/overfitting</a:t>
            </a:r>
          </a:p>
        </p:txBody>
      </p:sp>
    </p:spTree>
    <p:extLst>
      <p:ext uri="{BB962C8B-B14F-4D97-AF65-F5344CB8AC3E}">
        <p14:creationId xmlns:p14="http://schemas.microsoft.com/office/powerpoint/2010/main" val="160674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of practical equivalence (± 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± 2 points on (Hamilton Depression)</a:t>
            </a:r>
          </a:p>
          <a:p>
            <a:pPr marL="0" indent="0">
              <a:buNone/>
            </a:pPr>
            <a:r>
              <a:rPr lang="en-US" dirty="0"/>
              <a:t>± 17.5% change in (Beck Depression Inventory)</a:t>
            </a:r>
          </a:p>
          <a:p>
            <a:pPr marL="0" indent="0">
              <a:buNone/>
            </a:pPr>
            <a:r>
              <a:rPr lang="en-US" dirty="0"/>
              <a:t>± 5% bodyweight</a:t>
            </a:r>
          </a:p>
          <a:p>
            <a:pPr marL="0" indent="0">
              <a:buNone/>
            </a:pPr>
            <a:r>
              <a:rPr lang="mr-IN" dirty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25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 (should just work now though on </a:t>
            </a:r>
            <a:r>
              <a:rPr lang="en-US" dirty="0" err="1"/>
              <a:t>UoP</a:t>
            </a:r>
            <a:r>
              <a:rPr lang="en-US" dirty="0"/>
              <a:t> machines)</a:t>
            </a:r>
          </a:p>
          <a:p>
            <a:r>
              <a:rPr lang="en-US" dirty="0" err="1"/>
              <a:t>Weirdnesses</a:t>
            </a:r>
            <a:r>
              <a:rPr lang="en-US" dirty="0"/>
              <a:t> in BF (depending on priors)</a:t>
            </a:r>
          </a:p>
          <a:p>
            <a:r>
              <a:rPr lang="en-US" dirty="0"/>
              <a:t>Flat vs. '</a:t>
            </a:r>
            <a:r>
              <a:rPr lang="en-US" dirty="0" err="1"/>
              <a:t>Regularising</a:t>
            </a:r>
            <a:r>
              <a:rPr lang="en-US" dirty="0"/>
              <a:t>' </a:t>
            </a:r>
            <a:r>
              <a:rPr lang="en-US" dirty="0" err="1"/>
              <a:t>v.s</a:t>
            </a:r>
            <a:r>
              <a:rPr lang="en-US" dirty="0"/>
              <a:t>. informative priors</a:t>
            </a:r>
          </a:p>
          <a:p>
            <a:r>
              <a:rPr lang="en-US" dirty="0"/>
              <a:t>Validation/Out of sample prediction</a:t>
            </a:r>
          </a:p>
          <a:p>
            <a:r>
              <a:rPr lang="en-US" dirty="0"/>
              <a:t>Error in fitted vs predicted</a:t>
            </a:r>
          </a:p>
        </p:txBody>
      </p:sp>
    </p:spTree>
    <p:extLst>
      <p:ext uri="{BB962C8B-B14F-4D97-AF65-F5344CB8AC3E}">
        <p14:creationId xmlns:p14="http://schemas.microsoft.com/office/powerpoint/2010/main" val="45039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Books</a:t>
            </a:r>
          </a:p>
          <a:p>
            <a:r>
              <a:rPr lang="en-US" dirty="0" err="1"/>
              <a:t>McElreath</a:t>
            </a:r>
            <a:r>
              <a:rPr lang="en-US" dirty="0"/>
              <a:t> </a:t>
            </a:r>
            <a:r>
              <a:rPr lang="en-US" i="1" dirty="0"/>
              <a:t>Rethinking</a:t>
            </a:r>
          </a:p>
          <a:p>
            <a:r>
              <a:rPr lang="en-US" dirty="0" err="1"/>
              <a:t>Kruschke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Doing Bayesian Data Analysis </a:t>
            </a:r>
          </a:p>
          <a:p>
            <a:pPr lvl="1"/>
            <a:r>
              <a:rPr lang="en-US" i="1" dirty="0"/>
              <a:t>T-test paper</a:t>
            </a:r>
          </a:p>
          <a:p>
            <a:r>
              <a:rPr lang="en-US" dirty="0" err="1"/>
              <a:t>Gelman</a:t>
            </a:r>
            <a:r>
              <a:rPr lang="en-US" dirty="0"/>
              <a:t> DBA3 and </a:t>
            </a:r>
            <a:r>
              <a:rPr lang="en-US" dirty="0">
                <a:hlinkClick r:id="rId3"/>
              </a:rPr>
              <a:t>http://andrewgelman.com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/>
              <a:t>Packages (should be preinstalled on </a:t>
            </a:r>
            <a:r>
              <a:rPr lang="en-US" i="1" dirty="0" err="1"/>
              <a:t>UoP</a:t>
            </a:r>
            <a:r>
              <a:rPr lang="en-US" i="1" dirty="0"/>
              <a:t> machines now)</a:t>
            </a:r>
          </a:p>
          <a:p>
            <a:r>
              <a:rPr lang="en-US" dirty="0" err="1"/>
              <a:t>rstanarm</a:t>
            </a:r>
            <a:endParaRPr lang="en-US" dirty="0"/>
          </a:p>
          <a:p>
            <a:r>
              <a:rPr lang="en-US" dirty="0" err="1"/>
              <a:t>brms</a:t>
            </a:r>
            <a:r>
              <a:rPr lang="en-US" dirty="0"/>
              <a:t>::</a:t>
            </a:r>
            <a:r>
              <a:rPr lang="en-US" dirty="0" err="1"/>
              <a:t>brm</a:t>
            </a:r>
            <a:r>
              <a:rPr lang="en-US" dirty="0"/>
              <a:t> and </a:t>
            </a:r>
            <a:r>
              <a:rPr lang="en-US" dirty="0" err="1"/>
              <a:t>brms</a:t>
            </a:r>
            <a:r>
              <a:rPr lang="en-US" dirty="0"/>
              <a:t>::hypothesis</a:t>
            </a:r>
          </a:p>
          <a:p>
            <a:r>
              <a:rPr lang="en-US" dirty="0" err="1"/>
              <a:t>tidybayes</a:t>
            </a:r>
            <a:endParaRPr lang="en-US" dirty="0"/>
          </a:p>
          <a:p>
            <a:r>
              <a:rPr lang="en-US" dirty="0" err="1"/>
              <a:t>bayesplot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4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Prior * Likelihood = Posterior</a:t>
            </a:r>
          </a:p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dirty="0"/>
              <a:t>Evaluate this across the range of possible parameter values  +</a:t>
            </a:r>
          </a:p>
          <a:p>
            <a:pPr marL="0" indent="0">
              <a:buNone/>
            </a:pPr>
            <a:r>
              <a:rPr lang="en-US" dirty="0"/>
              <a:t>Sample in proportion to likelihood = </a:t>
            </a:r>
            <a:r>
              <a:rPr lang="en-US" b="1" i="1" dirty="0"/>
              <a:t>Posterior distribution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Prior and Posterior distributions describes the </a:t>
            </a:r>
            <a:r>
              <a:rPr lang="en-US" b="1" i="1" dirty="0"/>
              <a:t>probability</a:t>
            </a:r>
            <a:r>
              <a:rPr lang="en-US" dirty="0"/>
              <a:t> of different parameter values (or estimates of an effect).</a:t>
            </a:r>
          </a:p>
        </p:txBody>
      </p:sp>
    </p:spTree>
    <p:extLst>
      <p:ext uri="{BB962C8B-B14F-4D97-AF65-F5344CB8AC3E}">
        <p14:creationId xmlns:p14="http://schemas.microsoft.com/office/powerpoint/2010/main" val="168037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for CBT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is more likely?</a:t>
            </a:r>
          </a:p>
          <a:p>
            <a:pPr lvl="1"/>
            <a:r>
              <a:rPr lang="en-US" dirty="0"/>
              <a:t>Effect of CBT is D = 50 (everyone gets better)</a:t>
            </a:r>
          </a:p>
          <a:p>
            <a:pPr lvl="1"/>
            <a:r>
              <a:rPr lang="en-US" dirty="0"/>
              <a:t>Effect of CBT is D =  -50</a:t>
            </a:r>
          </a:p>
          <a:p>
            <a:pPr lvl="1"/>
            <a:r>
              <a:rPr lang="en-US" dirty="0"/>
              <a:t>Effect of CBT is D = 1</a:t>
            </a:r>
          </a:p>
          <a:p>
            <a:pPr lvl="1"/>
            <a:r>
              <a:rPr lang="en-US" dirty="0"/>
              <a:t>Effect of CBT is D = 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3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for CBT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20855" y="750790"/>
            <a:ext cx="7540668" cy="56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Flat/uniform prior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423" y="1313611"/>
            <a:ext cx="7167154" cy="53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13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18974</TotalTime>
  <Words>2249</Words>
  <Application>Microsoft Macintosh PowerPoint</Application>
  <PresentationFormat>Widescreen</PresentationFormat>
  <Paragraphs>339</Paragraphs>
  <Slides>51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Andale Mono</vt:lpstr>
      <vt:lpstr>Arial</vt:lpstr>
      <vt:lpstr>Calibri</vt:lpstr>
      <vt:lpstr>Calibri Light</vt:lpstr>
      <vt:lpstr>Office Theme</vt:lpstr>
      <vt:lpstr>Wholly inadequate  Highly pragmatic introduction to Bayesian linear models in R</vt:lpstr>
      <vt:lpstr>Overview</vt:lpstr>
      <vt:lpstr>Conventional approach</vt:lpstr>
      <vt:lpstr>What we actually want to know:</vt:lpstr>
      <vt:lpstr>Region of practical equivalence (± X)</vt:lpstr>
      <vt:lpstr>PowerPoint Presentation</vt:lpstr>
      <vt:lpstr>Priors for CBT</vt:lpstr>
      <vt:lpstr>Priors for CBT</vt:lpstr>
      <vt:lpstr>Flat/uniform prior</vt:lpstr>
      <vt:lpstr>Normal(.5, 10)</vt:lpstr>
      <vt:lpstr>laplace(.5, 2)</vt:lpstr>
      <vt:lpstr>Likelihood</vt:lpstr>
      <vt:lpstr>PowerPoint Presentation</vt:lpstr>
      <vt:lpstr>PowerPoint Presentation</vt:lpstr>
      <vt:lpstr>Markov Chain Monte Carlo (MCMC) </vt:lpstr>
      <vt:lpstr>Good King Monte Carlo</vt:lpstr>
      <vt:lpstr>Each week</vt:lpstr>
      <vt:lpstr>Examples of 3 cases…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Island population  Model Likelihood</vt:lpstr>
      <vt:lpstr>PowerPoint Presentation</vt:lpstr>
      <vt:lpstr>Stan is cool</vt:lpstr>
      <vt:lpstr>FIT RCT Raw data (mean and SD)   KG = Patient weight MI=Motivational interviewing FIT=Functional imagery training</vt:lpstr>
      <vt:lpstr>The model: Oneway Ancova </vt:lpstr>
      <vt:lpstr>Oneway Ancova: Standard contrast</vt:lpstr>
      <vt:lpstr>Again with MCMC in Stan</vt:lpstr>
      <vt:lpstr>rstanarm::</vt:lpstr>
      <vt:lpstr>Convergence/traceplot</vt:lpstr>
      <vt:lpstr>Example of  poor mixing</vt:lpstr>
      <vt:lpstr>Posterior predictions</vt:lpstr>
      <vt:lpstr>Predicting at means</vt:lpstr>
      <vt:lpstr>Processing MCMC samples/predictions</vt:lpstr>
      <vt:lpstr>After reshaping wide by group…</vt:lpstr>
      <vt:lpstr>We can do arithmetic!</vt:lpstr>
      <vt:lpstr>Posterior distribution of the effect</vt:lpstr>
      <vt:lpstr>How much did we learn?</vt:lpstr>
      <vt:lpstr>Working with posterior predictions</vt:lpstr>
      <vt:lpstr>Mean and (percentile) intervals</vt:lpstr>
      <vt:lpstr>Probabilities (not 'p' values)</vt:lpstr>
      <vt:lpstr>PowerPoint Presentation</vt:lpstr>
      <vt:lpstr>PowerPoint Presentation</vt:lpstr>
      <vt:lpstr>Bayes Factors</vt:lpstr>
      <vt:lpstr>PowerPoint Presentation</vt:lpstr>
      <vt:lpstr>Reasons to bother</vt:lpstr>
      <vt:lpstr>Other stuff</vt:lpstr>
      <vt:lpstr>Pointers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349</cp:revision>
  <dcterms:created xsi:type="dcterms:W3CDTF">2018-01-10T11:25:29Z</dcterms:created>
  <dcterms:modified xsi:type="dcterms:W3CDTF">2020-02-26T13:32:15Z</dcterms:modified>
</cp:coreProperties>
</file>